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 Black"/>
      <p:bold r:id="rId27"/>
      <p:boldItalic r:id="rId28"/>
    </p:embeddedFont>
    <p:embeddedFont>
      <p:font typeface="Robo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Black-boldItalic.fntdata"/><Relationship Id="rId27" Type="http://schemas.openxmlformats.org/officeDocument/2006/relationships/font" Target="fonts/RobotoBlack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caractéristiques du café selon la provenance ?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e9af290504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e9af290504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e9af290504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e9af290504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e9af290504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e9af290504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e9af290504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e9af290504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e9af290504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e9af290504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e9af290504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e9af290504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600"/>
              <a:t>test 1 = y = country (7 pays) x = 6 caractéristiques ⇒ résultat insuffisant test 2 = y = country (2+1 pays) x = 6 caractéristiques ⇒ résultat insuffisant test 3 = y = country (2+1 pays) x = 6 caractéristiques + ajout de 2 Category 2 Defect + Quakers ⇒ résultat satisfaisant</a:t>
            </a:r>
            <a:endParaRPr sz="6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e9af290504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e9af290504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e9af290504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e9af290504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e9af290504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e9af290504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Pour le Guatemala, le modèle a correctement prédit 1 instance comme appartenant à cette classe, a prédit à tort 2 instances comme appartenant à la classe 1 (Other), et a prédit à tort 1 instance comme appartenant à la classe 2 (Taiwan).</a:t>
            </a:r>
            <a:endParaRPr sz="11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Pour Other, le modèle a correctement prédit 20 instances comme appartenant à cette classe, a prédit à tort 1 instance comme appartenant à la classe 0 (Guatemala), et a prédit à tort 4 instances comme appartenant à la classe 2 (Taiwan).</a:t>
            </a:r>
            <a:endParaRPr sz="11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Pour Taiwan, le modèle n'a pas prédit correctement d'instances comme appartenant à cette classe, mais a prédit à tort 2 instances comme appartenant à la classe 1 (Other).</a:t>
            </a:r>
            <a:endParaRPr sz="11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e9af290504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e9af290504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R Squared / Coefficient de détermination En statistique, le coefficient de détermination linéaire de Pearson, noté </a:t>
            </a:r>
            <a:r>
              <a:rPr i="1" lang="fr">
                <a:solidFill>
                  <a:schemeClr val="dk1"/>
                </a:solidFill>
              </a:rPr>
              <a:t>R</a:t>
            </a:r>
            <a:r>
              <a:rPr lang="fr">
                <a:solidFill>
                  <a:schemeClr val="dk1"/>
                </a:solidFill>
              </a:rPr>
              <a:t>2 ou </a:t>
            </a:r>
            <a:r>
              <a:rPr i="1" lang="fr">
                <a:solidFill>
                  <a:schemeClr val="dk1"/>
                </a:solidFill>
              </a:rPr>
              <a:t>r</a:t>
            </a:r>
            <a:r>
              <a:rPr lang="fr">
                <a:solidFill>
                  <a:schemeClr val="dk1"/>
                </a:solidFill>
              </a:rPr>
              <a:t>2, est une mesure de la qualité de la prédiction d'une régression linéaire</a:t>
            </a:r>
            <a:endParaRPr sz="6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dfdac7cf4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dfdac7cf4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e9af290504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e9af290504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dfdac7cfd7_6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dfdac7cfd7_6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caractéristiques du café selon la provenance ?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dfdac7cfd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dfdac7cfd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e9af29050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e9af29050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e9af29050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e9af29050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e9af29050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e9af29050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e9af29050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e9af29050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e9af29050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e9af29050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e9af290504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e9af290504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5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5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5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5" Type="http://schemas.openxmlformats.org/officeDocument/2006/relationships/hyperlink" Target="https://www.kaggle.com/datasets/fatihb/coffee-quality-data-cqi" TargetMode="External"/><Relationship Id="rId6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5" Type="http://schemas.openxmlformats.org/officeDocument/2006/relationships/image" Target="../media/image14.png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35950" cy="527767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712350" y="163550"/>
            <a:ext cx="7719300" cy="203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2000"/>
              </a:srgbClr>
            </a:outerShdw>
          </a:effectLst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fr" sz="4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How Production Location Influences Coffee Characteristics</a:t>
            </a:r>
            <a:endParaRPr sz="400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13" y="3851613"/>
            <a:ext cx="1114425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625" y="4108800"/>
            <a:ext cx="1576050" cy="103470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5939000" y="4681800"/>
            <a:ext cx="320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2"/>
                </a:solidFill>
              </a:rPr>
              <a:t> </a:t>
            </a:r>
            <a:r>
              <a:rPr b="1" lang="fr" sz="1800">
                <a:solidFill>
                  <a:schemeClr val="lt2"/>
                </a:solidFill>
              </a:rPr>
              <a:t>1-22</a:t>
            </a:r>
            <a:endParaRPr b="1"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2"/>
          <p:cNvPicPr preferRelativeResize="0"/>
          <p:nvPr/>
        </p:nvPicPr>
        <p:blipFill rotWithShape="1">
          <a:blip r:embed="rId3">
            <a:alphaModFix amt="66000"/>
          </a:blip>
          <a:srcRect b="0" l="0" r="62132" t="0"/>
          <a:stretch/>
        </p:blipFill>
        <p:spPr>
          <a:xfrm>
            <a:off x="-1" y="0"/>
            <a:ext cx="17774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/>
          <p:nvPr/>
        </p:nvSpPr>
        <p:spPr>
          <a:xfrm>
            <a:off x="50" y="325825"/>
            <a:ext cx="1777500" cy="40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DATA SET PRESENTATION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PROBLEMATIC</a:t>
            </a:r>
            <a:endParaRPr b="1" sz="15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EXPLORATORY DATA ANALYSIS </a:t>
            </a:r>
            <a:endParaRPr b="1" sz="15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PREPROCESSING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MODEL BUILDING: TEST &amp; TRAIN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875" y="4516186"/>
            <a:ext cx="587525" cy="57488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/>
        </p:nvSpPr>
        <p:spPr>
          <a:xfrm>
            <a:off x="1777550" y="4216225"/>
            <a:ext cx="73665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fr" sz="13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To choose the features we have applied the correlation formula andtook the features scored over 0.5</a:t>
            </a:r>
            <a:endParaRPr b="1" i="1" sz="13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 sz="13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5388" y="1412950"/>
            <a:ext cx="2671175" cy="27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 rotWithShape="1">
          <a:blip r:embed="rId6">
            <a:alphaModFix/>
          </a:blip>
          <a:srcRect b="0" l="0" r="33079" t="0"/>
          <a:stretch/>
        </p:blipFill>
        <p:spPr>
          <a:xfrm>
            <a:off x="3388885" y="218500"/>
            <a:ext cx="4143826" cy="83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3"/>
          <p:cNvPicPr preferRelativeResize="0"/>
          <p:nvPr/>
        </p:nvPicPr>
        <p:blipFill rotWithShape="1">
          <a:blip r:embed="rId3">
            <a:alphaModFix amt="66000"/>
          </a:blip>
          <a:srcRect b="0" l="0" r="62132" t="0"/>
          <a:stretch/>
        </p:blipFill>
        <p:spPr>
          <a:xfrm>
            <a:off x="-1" y="0"/>
            <a:ext cx="17774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3"/>
          <p:cNvSpPr txBox="1"/>
          <p:nvPr/>
        </p:nvSpPr>
        <p:spPr>
          <a:xfrm>
            <a:off x="50" y="325825"/>
            <a:ext cx="1777500" cy="40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DATA SET PRESENTATION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PROBLEM</a:t>
            </a: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ATIC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EXPLORATORY DATA ANALYSIS </a:t>
            </a:r>
            <a:endParaRPr b="1" sz="15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PREPROCESSING</a:t>
            </a:r>
            <a:endParaRPr b="1" sz="15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MODEL BUILDING: TEST &amp; TRAIN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875" y="4516186"/>
            <a:ext cx="587525" cy="57488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3"/>
          <p:cNvSpPr/>
          <p:nvPr/>
        </p:nvSpPr>
        <p:spPr>
          <a:xfrm>
            <a:off x="2174000" y="823200"/>
            <a:ext cx="1538100" cy="442500"/>
          </a:xfrm>
          <a:prstGeom prst="rect">
            <a:avLst/>
          </a:prstGeom>
          <a:solidFill>
            <a:srgbClr val="CBE1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Missing values</a:t>
            </a:r>
            <a:endParaRPr b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23"/>
          <p:cNvSpPr/>
          <p:nvPr/>
        </p:nvSpPr>
        <p:spPr>
          <a:xfrm>
            <a:off x="3852500" y="823212"/>
            <a:ext cx="1538100" cy="44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Separate target</a:t>
            </a:r>
            <a:endParaRPr b="1"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23"/>
          <p:cNvSpPr/>
          <p:nvPr/>
        </p:nvSpPr>
        <p:spPr>
          <a:xfrm>
            <a:off x="5530993" y="823215"/>
            <a:ext cx="1538100" cy="44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Standardize data</a:t>
            </a:r>
            <a:endParaRPr sz="10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5" name="Google Shape;155;p23"/>
          <p:cNvCxnSpPr>
            <a:stCxn id="153" idx="0"/>
            <a:endCxn id="152" idx="2"/>
          </p:cNvCxnSpPr>
          <p:nvPr/>
        </p:nvCxnSpPr>
        <p:spPr>
          <a:xfrm rot="5400000">
            <a:off x="3561050" y="205212"/>
            <a:ext cx="442500" cy="1678500"/>
          </a:xfrm>
          <a:prstGeom prst="bentConnector5">
            <a:avLst>
              <a:gd fmla="val -53814" name="adj1"/>
              <a:gd fmla="val 50000" name="adj2"/>
              <a:gd fmla="val 153811" name="adj3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6" name="Google Shape;156;p23"/>
          <p:cNvCxnSpPr>
            <a:stCxn id="153" idx="2"/>
            <a:endCxn id="154" idx="0"/>
          </p:cNvCxnSpPr>
          <p:nvPr/>
        </p:nvCxnSpPr>
        <p:spPr>
          <a:xfrm rot="-5400000">
            <a:off x="5239550" y="205212"/>
            <a:ext cx="442500" cy="1678500"/>
          </a:xfrm>
          <a:prstGeom prst="bentConnector5">
            <a:avLst>
              <a:gd fmla="val -53814" name="adj1"/>
              <a:gd fmla="val 50000" name="adj2"/>
              <a:gd fmla="val 153813" name="adj3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7" name="Google Shape;157;p23"/>
          <p:cNvSpPr/>
          <p:nvPr/>
        </p:nvSpPr>
        <p:spPr>
          <a:xfrm>
            <a:off x="7209493" y="823215"/>
            <a:ext cx="1538100" cy="44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 Label encoding</a:t>
            </a:r>
            <a:endParaRPr sz="10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8" name="Google Shape;158;p23"/>
          <p:cNvCxnSpPr>
            <a:stCxn id="154" idx="2"/>
            <a:endCxn id="157" idx="0"/>
          </p:cNvCxnSpPr>
          <p:nvPr/>
        </p:nvCxnSpPr>
        <p:spPr>
          <a:xfrm rot="-5400000">
            <a:off x="6918043" y="205215"/>
            <a:ext cx="442500" cy="1678500"/>
          </a:xfrm>
          <a:prstGeom prst="bentConnector5">
            <a:avLst>
              <a:gd fmla="val -53814" name="adj1"/>
              <a:gd fmla="val 50000" name="adj2"/>
              <a:gd fmla="val 153814" name="adj3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9" name="Google Shape;159;p23"/>
          <p:cNvSpPr txBox="1"/>
          <p:nvPr/>
        </p:nvSpPr>
        <p:spPr>
          <a:xfrm>
            <a:off x="2135100" y="76050"/>
            <a:ext cx="70089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fr" sz="13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Methodology</a:t>
            </a:r>
            <a:endParaRPr b="1" i="1" sz="13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0" name="Google Shape;16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5600" y="2663475"/>
            <a:ext cx="6210400" cy="129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4"/>
          <p:cNvPicPr preferRelativeResize="0"/>
          <p:nvPr/>
        </p:nvPicPr>
        <p:blipFill rotWithShape="1">
          <a:blip r:embed="rId3">
            <a:alphaModFix amt="66000"/>
          </a:blip>
          <a:srcRect b="0" l="0" r="62132" t="0"/>
          <a:stretch/>
        </p:blipFill>
        <p:spPr>
          <a:xfrm>
            <a:off x="-1" y="0"/>
            <a:ext cx="17774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/>
          <p:nvPr/>
        </p:nvSpPr>
        <p:spPr>
          <a:xfrm>
            <a:off x="50" y="325825"/>
            <a:ext cx="1777500" cy="40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DATA SET PRESENTATION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PROBLEMATIC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EXPLORATORY DATA ANALYSIS </a:t>
            </a:r>
            <a:endParaRPr b="1" sz="15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PREPROCESSING</a:t>
            </a:r>
            <a:endParaRPr b="1" sz="15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MODEL BUILDING: TEST &amp; TRAIN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875" y="4516186"/>
            <a:ext cx="587525" cy="57488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/>
          <p:nvPr/>
        </p:nvSpPr>
        <p:spPr>
          <a:xfrm>
            <a:off x="2174000" y="823200"/>
            <a:ext cx="1538100" cy="44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Missing values</a:t>
            </a:r>
            <a:endParaRPr sz="10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24"/>
          <p:cNvSpPr/>
          <p:nvPr/>
        </p:nvSpPr>
        <p:spPr>
          <a:xfrm>
            <a:off x="3852500" y="823212"/>
            <a:ext cx="1538100" cy="442500"/>
          </a:xfrm>
          <a:prstGeom prst="rect">
            <a:avLst/>
          </a:prstGeom>
          <a:solidFill>
            <a:srgbClr val="CBE1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 Separate target</a:t>
            </a:r>
            <a:endParaRPr b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4"/>
          <p:cNvSpPr/>
          <p:nvPr/>
        </p:nvSpPr>
        <p:spPr>
          <a:xfrm>
            <a:off x="5530993" y="823215"/>
            <a:ext cx="1538100" cy="44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Standardize data</a:t>
            </a:r>
            <a:endParaRPr sz="10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1" name="Google Shape;171;p24"/>
          <p:cNvCxnSpPr>
            <a:stCxn id="169" idx="0"/>
            <a:endCxn id="168" idx="2"/>
          </p:cNvCxnSpPr>
          <p:nvPr/>
        </p:nvCxnSpPr>
        <p:spPr>
          <a:xfrm rot="5400000">
            <a:off x="3561050" y="205212"/>
            <a:ext cx="442500" cy="1678500"/>
          </a:xfrm>
          <a:prstGeom prst="bentConnector5">
            <a:avLst>
              <a:gd fmla="val -53814" name="adj1"/>
              <a:gd fmla="val 50000" name="adj2"/>
              <a:gd fmla="val 153811" name="adj3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2" name="Google Shape;172;p24"/>
          <p:cNvCxnSpPr>
            <a:stCxn id="169" idx="2"/>
            <a:endCxn id="170" idx="0"/>
          </p:cNvCxnSpPr>
          <p:nvPr/>
        </p:nvCxnSpPr>
        <p:spPr>
          <a:xfrm rot="-5400000">
            <a:off x="5239550" y="205212"/>
            <a:ext cx="442500" cy="1678500"/>
          </a:xfrm>
          <a:prstGeom prst="bentConnector5">
            <a:avLst>
              <a:gd fmla="val -53814" name="adj1"/>
              <a:gd fmla="val 50000" name="adj2"/>
              <a:gd fmla="val 153813" name="adj3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3" name="Google Shape;173;p24"/>
          <p:cNvSpPr/>
          <p:nvPr/>
        </p:nvSpPr>
        <p:spPr>
          <a:xfrm>
            <a:off x="7209493" y="823215"/>
            <a:ext cx="1538100" cy="44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 Label encoding</a:t>
            </a:r>
            <a:endParaRPr sz="10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4" name="Google Shape;174;p24"/>
          <p:cNvCxnSpPr>
            <a:stCxn id="170" idx="2"/>
            <a:endCxn id="173" idx="0"/>
          </p:cNvCxnSpPr>
          <p:nvPr/>
        </p:nvCxnSpPr>
        <p:spPr>
          <a:xfrm rot="-5400000">
            <a:off x="6918043" y="205215"/>
            <a:ext cx="442500" cy="1678500"/>
          </a:xfrm>
          <a:prstGeom prst="bentConnector5">
            <a:avLst>
              <a:gd fmla="val -53814" name="adj1"/>
              <a:gd fmla="val 50000" name="adj2"/>
              <a:gd fmla="val 153814" name="adj3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" name="Google Shape;175;p24"/>
          <p:cNvSpPr txBox="1"/>
          <p:nvPr/>
        </p:nvSpPr>
        <p:spPr>
          <a:xfrm>
            <a:off x="2135100" y="76050"/>
            <a:ext cx="70089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fr" sz="13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Methodology</a:t>
            </a:r>
            <a:endParaRPr b="1" i="1" sz="13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Google Shape;17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3350" y="2452000"/>
            <a:ext cx="5594901" cy="251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76273" y="1713274"/>
            <a:ext cx="6569046" cy="57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5"/>
          <p:cNvPicPr preferRelativeResize="0"/>
          <p:nvPr/>
        </p:nvPicPr>
        <p:blipFill rotWithShape="1">
          <a:blip r:embed="rId3">
            <a:alphaModFix amt="66000"/>
          </a:blip>
          <a:srcRect b="0" l="0" r="62132" t="0"/>
          <a:stretch/>
        </p:blipFill>
        <p:spPr>
          <a:xfrm>
            <a:off x="-1" y="0"/>
            <a:ext cx="17774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5"/>
          <p:cNvSpPr txBox="1"/>
          <p:nvPr/>
        </p:nvSpPr>
        <p:spPr>
          <a:xfrm>
            <a:off x="50" y="325825"/>
            <a:ext cx="1777500" cy="40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DATA SET PRESENTATION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PROBLEMATIC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EXPLORATORY DATA ANALYSIS </a:t>
            </a:r>
            <a:endParaRPr b="1" sz="15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PREPROCESSING</a:t>
            </a:r>
            <a:endParaRPr b="1" sz="15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MODEL BUILDING: TEST &amp; TRAIN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4" name="Google Shape;18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875" y="4516186"/>
            <a:ext cx="587525" cy="57488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5"/>
          <p:cNvSpPr/>
          <p:nvPr/>
        </p:nvSpPr>
        <p:spPr>
          <a:xfrm>
            <a:off x="2174000" y="823200"/>
            <a:ext cx="1538100" cy="44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Missing values</a:t>
            </a:r>
            <a:endParaRPr sz="10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5"/>
          <p:cNvSpPr/>
          <p:nvPr/>
        </p:nvSpPr>
        <p:spPr>
          <a:xfrm>
            <a:off x="3852500" y="823212"/>
            <a:ext cx="1538100" cy="44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  Separate target</a:t>
            </a:r>
            <a:endParaRPr sz="10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5"/>
          <p:cNvSpPr/>
          <p:nvPr/>
        </p:nvSpPr>
        <p:spPr>
          <a:xfrm>
            <a:off x="5530993" y="823215"/>
            <a:ext cx="1538100" cy="442500"/>
          </a:xfrm>
          <a:prstGeom prst="rect">
            <a:avLst/>
          </a:prstGeom>
          <a:solidFill>
            <a:srgbClr val="CBE1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Standardize data</a:t>
            </a:r>
            <a:endParaRPr b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8" name="Google Shape;188;p25"/>
          <p:cNvCxnSpPr>
            <a:stCxn id="186" idx="0"/>
            <a:endCxn id="185" idx="2"/>
          </p:cNvCxnSpPr>
          <p:nvPr/>
        </p:nvCxnSpPr>
        <p:spPr>
          <a:xfrm rot="5400000">
            <a:off x="3561050" y="205212"/>
            <a:ext cx="442500" cy="1678500"/>
          </a:xfrm>
          <a:prstGeom prst="bentConnector5">
            <a:avLst>
              <a:gd fmla="val -53814" name="adj1"/>
              <a:gd fmla="val 50000" name="adj2"/>
              <a:gd fmla="val 153811" name="adj3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9" name="Google Shape;189;p25"/>
          <p:cNvCxnSpPr>
            <a:stCxn id="186" idx="2"/>
            <a:endCxn id="187" idx="0"/>
          </p:cNvCxnSpPr>
          <p:nvPr/>
        </p:nvCxnSpPr>
        <p:spPr>
          <a:xfrm rot="-5400000">
            <a:off x="5239550" y="205212"/>
            <a:ext cx="442500" cy="1678500"/>
          </a:xfrm>
          <a:prstGeom prst="bentConnector5">
            <a:avLst>
              <a:gd fmla="val -53814" name="adj1"/>
              <a:gd fmla="val 50000" name="adj2"/>
              <a:gd fmla="val 153813" name="adj3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0" name="Google Shape;190;p25"/>
          <p:cNvSpPr/>
          <p:nvPr/>
        </p:nvSpPr>
        <p:spPr>
          <a:xfrm>
            <a:off x="7209493" y="823215"/>
            <a:ext cx="1538100" cy="44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 Label encoding</a:t>
            </a:r>
            <a:endParaRPr sz="10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91" name="Google Shape;191;p25"/>
          <p:cNvCxnSpPr>
            <a:stCxn id="187" idx="2"/>
            <a:endCxn id="190" idx="0"/>
          </p:cNvCxnSpPr>
          <p:nvPr/>
        </p:nvCxnSpPr>
        <p:spPr>
          <a:xfrm rot="-5400000">
            <a:off x="6918043" y="205215"/>
            <a:ext cx="442500" cy="1678500"/>
          </a:xfrm>
          <a:prstGeom prst="bentConnector5">
            <a:avLst>
              <a:gd fmla="val -53814" name="adj1"/>
              <a:gd fmla="val 50000" name="adj2"/>
              <a:gd fmla="val 153814" name="adj3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2" name="Google Shape;192;p25"/>
          <p:cNvSpPr txBox="1"/>
          <p:nvPr/>
        </p:nvSpPr>
        <p:spPr>
          <a:xfrm>
            <a:off x="2135100" y="76050"/>
            <a:ext cx="70089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fr" sz="13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Methodology</a:t>
            </a:r>
            <a:endParaRPr b="1" i="1" sz="13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3" name="Google Shape;19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72838" y="2109863"/>
            <a:ext cx="6333424" cy="225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6"/>
          <p:cNvPicPr preferRelativeResize="0"/>
          <p:nvPr/>
        </p:nvPicPr>
        <p:blipFill rotWithShape="1">
          <a:blip r:embed="rId3">
            <a:alphaModFix amt="66000"/>
          </a:blip>
          <a:srcRect b="0" l="0" r="62132" t="0"/>
          <a:stretch/>
        </p:blipFill>
        <p:spPr>
          <a:xfrm>
            <a:off x="-1" y="0"/>
            <a:ext cx="17774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6"/>
          <p:cNvSpPr txBox="1"/>
          <p:nvPr/>
        </p:nvSpPr>
        <p:spPr>
          <a:xfrm>
            <a:off x="50" y="325825"/>
            <a:ext cx="1777500" cy="40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DATA SET PRESENTATION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PROBLEMATIC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EXPLORATORY DATA ANALYSIS </a:t>
            </a:r>
            <a:endParaRPr b="1" sz="15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PREPROCESSING</a:t>
            </a:r>
            <a:endParaRPr b="1" sz="15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MODEL BUILDING: TEST &amp; TRAIN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0" name="Google Shape;20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875" y="4516186"/>
            <a:ext cx="587525" cy="57488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6"/>
          <p:cNvSpPr/>
          <p:nvPr/>
        </p:nvSpPr>
        <p:spPr>
          <a:xfrm>
            <a:off x="2174000" y="823200"/>
            <a:ext cx="1538100" cy="44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Missing values</a:t>
            </a:r>
            <a:endParaRPr sz="10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26"/>
          <p:cNvSpPr/>
          <p:nvPr/>
        </p:nvSpPr>
        <p:spPr>
          <a:xfrm>
            <a:off x="3852500" y="823212"/>
            <a:ext cx="1538100" cy="44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  Separate target</a:t>
            </a:r>
            <a:endParaRPr sz="10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26"/>
          <p:cNvSpPr/>
          <p:nvPr/>
        </p:nvSpPr>
        <p:spPr>
          <a:xfrm>
            <a:off x="5530993" y="823215"/>
            <a:ext cx="1538100" cy="44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Standardize data</a:t>
            </a:r>
            <a:endParaRPr sz="10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4" name="Google Shape;204;p26"/>
          <p:cNvCxnSpPr>
            <a:stCxn id="202" idx="0"/>
            <a:endCxn id="201" idx="2"/>
          </p:cNvCxnSpPr>
          <p:nvPr/>
        </p:nvCxnSpPr>
        <p:spPr>
          <a:xfrm rot="5400000">
            <a:off x="3561050" y="205212"/>
            <a:ext cx="442500" cy="1678500"/>
          </a:xfrm>
          <a:prstGeom prst="bentConnector5">
            <a:avLst>
              <a:gd fmla="val -53814" name="adj1"/>
              <a:gd fmla="val 50000" name="adj2"/>
              <a:gd fmla="val 153811" name="adj3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5" name="Google Shape;205;p26"/>
          <p:cNvCxnSpPr>
            <a:stCxn id="202" idx="2"/>
            <a:endCxn id="203" idx="0"/>
          </p:cNvCxnSpPr>
          <p:nvPr/>
        </p:nvCxnSpPr>
        <p:spPr>
          <a:xfrm rot="-5400000">
            <a:off x="5239550" y="205212"/>
            <a:ext cx="442500" cy="1678500"/>
          </a:xfrm>
          <a:prstGeom prst="bentConnector5">
            <a:avLst>
              <a:gd fmla="val -53814" name="adj1"/>
              <a:gd fmla="val 50000" name="adj2"/>
              <a:gd fmla="val 153813" name="adj3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6" name="Google Shape;206;p26"/>
          <p:cNvSpPr/>
          <p:nvPr/>
        </p:nvSpPr>
        <p:spPr>
          <a:xfrm>
            <a:off x="7209493" y="823215"/>
            <a:ext cx="1538100" cy="442500"/>
          </a:xfrm>
          <a:prstGeom prst="rect">
            <a:avLst/>
          </a:prstGeom>
          <a:solidFill>
            <a:srgbClr val="CBE1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Label encoding</a:t>
            </a:r>
            <a:endParaRPr b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7" name="Google Shape;207;p26"/>
          <p:cNvCxnSpPr>
            <a:stCxn id="203" idx="2"/>
            <a:endCxn id="206" idx="0"/>
          </p:cNvCxnSpPr>
          <p:nvPr/>
        </p:nvCxnSpPr>
        <p:spPr>
          <a:xfrm rot="-5400000">
            <a:off x="6918043" y="205215"/>
            <a:ext cx="442500" cy="1678500"/>
          </a:xfrm>
          <a:prstGeom prst="bentConnector5">
            <a:avLst>
              <a:gd fmla="val -53814" name="adj1"/>
              <a:gd fmla="val 50000" name="adj2"/>
              <a:gd fmla="val 153814" name="adj3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8" name="Google Shape;208;p26"/>
          <p:cNvSpPr txBox="1"/>
          <p:nvPr/>
        </p:nvSpPr>
        <p:spPr>
          <a:xfrm>
            <a:off x="2135100" y="76050"/>
            <a:ext cx="70089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fr" sz="13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Methodology</a:t>
            </a:r>
            <a:endParaRPr b="1" i="1" sz="13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7375" y="1850300"/>
            <a:ext cx="6666849" cy="216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7"/>
          <p:cNvPicPr preferRelativeResize="0"/>
          <p:nvPr/>
        </p:nvPicPr>
        <p:blipFill rotWithShape="1">
          <a:blip r:embed="rId3">
            <a:alphaModFix amt="66000"/>
          </a:blip>
          <a:srcRect b="0" l="0" r="62132" t="0"/>
          <a:stretch/>
        </p:blipFill>
        <p:spPr>
          <a:xfrm>
            <a:off x="-1" y="0"/>
            <a:ext cx="17774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7"/>
          <p:cNvSpPr txBox="1"/>
          <p:nvPr/>
        </p:nvSpPr>
        <p:spPr>
          <a:xfrm>
            <a:off x="50" y="325825"/>
            <a:ext cx="1777500" cy="40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DATA SET PRESENTATION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PROBLEMATIC</a:t>
            </a:r>
            <a:endParaRPr b="1" sz="15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EXPLORATORY DATA ANALYSIS</a:t>
            </a:r>
            <a:r>
              <a:rPr b="1" lang="fr" sz="15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5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PREPROCESSING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MODEL BUILDING: TEST &amp; TRAIN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6" name="Google Shape;21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875" y="4516186"/>
            <a:ext cx="587525" cy="57488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7"/>
          <p:cNvSpPr txBox="1"/>
          <p:nvPr/>
        </p:nvSpPr>
        <p:spPr>
          <a:xfrm>
            <a:off x="5703650" y="1462650"/>
            <a:ext cx="3126900" cy="25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300"/>
              <a:buFont typeface="Roboto"/>
              <a:buChar char="➔"/>
            </a:pPr>
            <a:r>
              <a:rPr b="1" i="1" lang="fr" sz="13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Phase 1 Test: 30%</a:t>
            </a:r>
            <a:endParaRPr b="1" i="1" sz="13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3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300"/>
              <a:buFont typeface="Roboto"/>
              <a:buChar char="➔"/>
            </a:pPr>
            <a:r>
              <a:rPr b="1" i="1" lang="fr" sz="13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Phase 2 Test: 63%</a:t>
            </a:r>
            <a:endParaRPr b="1" i="1" sz="13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3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300"/>
              <a:buFont typeface="Roboto"/>
              <a:buChar char="➔"/>
            </a:pPr>
            <a:r>
              <a:rPr b="1" i="1" lang="fr" sz="13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Phase 3 Test: 70%</a:t>
            </a:r>
            <a:endParaRPr b="1" i="1" sz="13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8" name="Google Shape;21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4436" y="396525"/>
            <a:ext cx="775539" cy="6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7"/>
          <p:cNvSpPr txBox="1"/>
          <p:nvPr/>
        </p:nvSpPr>
        <p:spPr>
          <a:xfrm>
            <a:off x="2879475" y="396525"/>
            <a:ext cx="59910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Regression logistic: Test &amp; Result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Accuracy Score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0" name="Google Shape;22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94427" y="2252560"/>
            <a:ext cx="3492350" cy="1729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94424" y="1462650"/>
            <a:ext cx="3492351" cy="60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8"/>
          <p:cNvPicPr preferRelativeResize="0"/>
          <p:nvPr/>
        </p:nvPicPr>
        <p:blipFill rotWithShape="1">
          <a:blip r:embed="rId3">
            <a:alphaModFix amt="66000"/>
          </a:blip>
          <a:srcRect b="0" l="0" r="62132" t="0"/>
          <a:stretch/>
        </p:blipFill>
        <p:spPr>
          <a:xfrm>
            <a:off x="-1" y="0"/>
            <a:ext cx="17774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8"/>
          <p:cNvSpPr txBox="1"/>
          <p:nvPr/>
        </p:nvSpPr>
        <p:spPr>
          <a:xfrm>
            <a:off x="50" y="325825"/>
            <a:ext cx="1777500" cy="40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DATA SET PRESENTATION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PROBLEMATIC</a:t>
            </a:r>
            <a:endParaRPr b="1" sz="15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EXPLORATORY DATA ANALYSIS</a:t>
            </a:r>
            <a:r>
              <a:rPr b="1" lang="fr" sz="15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5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PREPROCESSING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MODEL BUILDING: TEST &amp; TRAIN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8" name="Google Shape;22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875" y="4516186"/>
            <a:ext cx="587525" cy="57488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8"/>
          <p:cNvSpPr txBox="1"/>
          <p:nvPr/>
        </p:nvSpPr>
        <p:spPr>
          <a:xfrm>
            <a:off x="3903075" y="3601225"/>
            <a:ext cx="4967400" cy="12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00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300"/>
              <a:buFont typeface="Roboto"/>
              <a:buChar char="➔"/>
            </a:pPr>
            <a:r>
              <a:rPr b="1" i="1" lang="fr" sz="13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Overfitting , train score : 100%</a:t>
            </a:r>
            <a:endParaRPr b="1" i="1" sz="13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3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300"/>
              <a:buFont typeface="Roboto"/>
              <a:buChar char="➔"/>
            </a:pPr>
            <a:r>
              <a:rPr b="1" i="1" lang="fr" sz="13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We have tried to adjust the hyperparameters, but it wasn’t enough to go over it </a:t>
            </a:r>
            <a:endParaRPr b="1" i="1" sz="13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28"/>
          <p:cNvSpPr txBox="1"/>
          <p:nvPr/>
        </p:nvSpPr>
        <p:spPr>
          <a:xfrm>
            <a:off x="2879475" y="396525"/>
            <a:ext cx="59910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Decision Tree</a:t>
            </a:r>
            <a:r>
              <a:rPr lang="f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Test &amp; Result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Accuracy Score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1" name="Google Shape;23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0113" y="396525"/>
            <a:ext cx="764166" cy="66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67739" y="1257037"/>
            <a:ext cx="6802726" cy="21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9"/>
          <p:cNvPicPr preferRelativeResize="0"/>
          <p:nvPr/>
        </p:nvPicPr>
        <p:blipFill rotWithShape="1">
          <a:blip r:embed="rId3">
            <a:alphaModFix amt="66000"/>
          </a:blip>
          <a:srcRect b="0" l="0" r="62132" t="0"/>
          <a:stretch/>
        </p:blipFill>
        <p:spPr>
          <a:xfrm>
            <a:off x="-1" y="0"/>
            <a:ext cx="17774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9"/>
          <p:cNvSpPr txBox="1"/>
          <p:nvPr/>
        </p:nvSpPr>
        <p:spPr>
          <a:xfrm>
            <a:off x="50" y="325825"/>
            <a:ext cx="1777500" cy="40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DATA SET PRESENTATION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PROBLEMATIC</a:t>
            </a:r>
            <a:endParaRPr b="1" sz="15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EXPLORATORY DATA ANALYSIS</a:t>
            </a:r>
            <a:r>
              <a:rPr b="1" lang="fr" sz="15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5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PREPROCESSING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MODEL BUILDING: TEST &amp; TRAIN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9" name="Google Shape;23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875" y="4516186"/>
            <a:ext cx="587525" cy="57488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9"/>
          <p:cNvSpPr txBox="1"/>
          <p:nvPr/>
        </p:nvSpPr>
        <p:spPr>
          <a:xfrm>
            <a:off x="1876500" y="3943125"/>
            <a:ext cx="72675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00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300"/>
              <a:buFont typeface="Roboto"/>
              <a:buChar char="➔"/>
            </a:pPr>
            <a:r>
              <a:rPr b="1" i="1" lang="fr" sz="13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Overfitting , train score : 100%</a:t>
            </a:r>
            <a:endParaRPr b="1" i="1" sz="13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3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0000" rtl="0" algn="l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300"/>
              <a:buFont typeface="Roboto"/>
              <a:buChar char="➔"/>
            </a:pPr>
            <a:r>
              <a:rPr b="1" i="1" lang="fr" sz="13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With Adjusted hyperparameters = we achieved a training score of 75% with a model accuracy test of 66%.</a:t>
            </a:r>
            <a:endParaRPr b="1" i="1" sz="13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" name="Google Shape;241;p29"/>
          <p:cNvSpPr txBox="1"/>
          <p:nvPr/>
        </p:nvSpPr>
        <p:spPr>
          <a:xfrm>
            <a:off x="2879475" y="396525"/>
            <a:ext cx="59910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Random Forest</a:t>
            </a:r>
            <a:r>
              <a:rPr lang="f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Test &amp; Result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Accuracy Score - Same data as for previous model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2" name="Google Shape;24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9125" y="366938"/>
            <a:ext cx="706150" cy="720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36325" y="1178087"/>
            <a:ext cx="5411850" cy="278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0"/>
          <p:cNvPicPr preferRelativeResize="0"/>
          <p:nvPr/>
        </p:nvPicPr>
        <p:blipFill rotWithShape="1">
          <a:blip r:embed="rId3">
            <a:alphaModFix amt="66000"/>
          </a:blip>
          <a:srcRect b="0" l="0" r="62132" t="0"/>
          <a:stretch/>
        </p:blipFill>
        <p:spPr>
          <a:xfrm>
            <a:off x="-1" y="0"/>
            <a:ext cx="17774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0"/>
          <p:cNvSpPr txBox="1"/>
          <p:nvPr/>
        </p:nvSpPr>
        <p:spPr>
          <a:xfrm>
            <a:off x="50" y="325825"/>
            <a:ext cx="1777500" cy="40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DATA SET PRESENTATION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PROBLEMATIC</a:t>
            </a:r>
            <a:endParaRPr b="1" sz="15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EXPLORATORY DATA ANALYSIS</a:t>
            </a:r>
            <a:r>
              <a:rPr b="1" lang="fr" sz="15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5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PREPROCESSING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MODEL BUILDING: TEST &amp; TRAIN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0" name="Google Shape;25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875" y="4516186"/>
            <a:ext cx="587525" cy="574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2675" y="135875"/>
            <a:ext cx="6338649" cy="476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1"/>
          <p:cNvPicPr preferRelativeResize="0"/>
          <p:nvPr/>
        </p:nvPicPr>
        <p:blipFill rotWithShape="1">
          <a:blip r:embed="rId3">
            <a:alphaModFix amt="66000"/>
          </a:blip>
          <a:srcRect b="0" l="0" r="62132" t="0"/>
          <a:stretch/>
        </p:blipFill>
        <p:spPr>
          <a:xfrm>
            <a:off x="-1" y="0"/>
            <a:ext cx="17774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1"/>
          <p:cNvSpPr txBox="1"/>
          <p:nvPr/>
        </p:nvSpPr>
        <p:spPr>
          <a:xfrm>
            <a:off x="50" y="325825"/>
            <a:ext cx="1777500" cy="40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DATA SET PRESENTATION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PROBLEMATIC</a:t>
            </a:r>
            <a:endParaRPr b="1" sz="15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EXPLORATORY DATA ANALYSIS</a:t>
            </a:r>
            <a:r>
              <a:rPr b="1" lang="fr" sz="15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5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PREPROCESSING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MODEL BUILDING: TEST &amp; TRAIN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" name="Google Shape;25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875" y="4516186"/>
            <a:ext cx="587525" cy="574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2699" y="124763"/>
            <a:ext cx="5136124" cy="489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82B1D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>
            <a:off x="3609125" y="122800"/>
            <a:ext cx="3599700" cy="140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900">
                <a:latin typeface="Roboto"/>
                <a:ea typeface="Roboto"/>
                <a:cs typeface="Roboto"/>
                <a:sym typeface="Roboto"/>
              </a:rPr>
              <a:t>Summary</a:t>
            </a:r>
            <a:endParaRPr b="1" sz="3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3609125" y="1695625"/>
            <a:ext cx="4622100" cy="30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7183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3"/>
              <a:buFont typeface="Roboto"/>
              <a:buAutoNum type="arabicPeriod"/>
            </a:pPr>
            <a:r>
              <a:rPr lang="fr" sz="1552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1552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2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7183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3"/>
              <a:buFont typeface="Roboto"/>
              <a:buAutoNum type="arabicPeriod"/>
            </a:pPr>
            <a:r>
              <a:rPr lang="fr" sz="1552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Set presentation</a:t>
            </a:r>
            <a:endParaRPr sz="1552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2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7183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3"/>
              <a:buFont typeface="Roboto"/>
              <a:buAutoNum type="arabicPeriod"/>
            </a:pPr>
            <a:r>
              <a:rPr lang="fr" sz="1552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Problematic</a:t>
            </a:r>
            <a:endParaRPr sz="1552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2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7183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3"/>
              <a:buFont typeface="Roboto"/>
              <a:buAutoNum type="arabicPeriod"/>
            </a:pPr>
            <a:r>
              <a:rPr lang="fr" sz="1552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Exploratory Data Analysis</a:t>
            </a:r>
            <a:endParaRPr sz="1552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2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7183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3"/>
              <a:buFont typeface="Roboto"/>
              <a:buAutoNum type="arabicPeriod"/>
            </a:pPr>
            <a:r>
              <a:rPr lang="fr" sz="1552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Preprocessing</a:t>
            </a:r>
            <a:endParaRPr sz="1552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2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7183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3"/>
              <a:buFont typeface="Roboto"/>
              <a:buAutoNum type="arabicPeriod"/>
            </a:pPr>
            <a:r>
              <a:rPr lang="fr" sz="1552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Model Building: Test &amp; Train</a:t>
            </a:r>
            <a:endParaRPr sz="1552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2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7183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3"/>
              <a:buFont typeface="Roboto"/>
              <a:buAutoNum type="arabicPeriod"/>
            </a:pPr>
            <a:r>
              <a:rPr lang="fr" sz="1552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sz="1552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2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2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 amt="63000"/>
          </a:blip>
          <a:srcRect b="0" l="37690" r="0" t="0"/>
          <a:stretch/>
        </p:blipFill>
        <p:spPr>
          <a:xfrm>
            <a:off x="0" y="0"/>
            <a:ext cx="32049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875" y="4516186"/>
            <a:ext cx="587525" cy="574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2"/>
          <p:cNvPicPr preferRelativeResize="0"/>
          <p:nvPr/>
        </p:nvPicPr>
        <p:blipFill rotWithShape="1">
          <a:blip r:embed="rId3">
            <a:alphaModFix amt="66000"/>
          </a:blip>
          <a:srcRect b="0" l="0" r="62132" t="0"/>
          <a:stretch/>
        </p:blipFill>
        <p:spPr>
          <a:xfrm>
            <a:off x="-1" y="0"/>
            <a:ext cx="17774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2"/>
          <p:cNvSpPr txBox="1"/>
          <p:nvPr/>
        </p:nvSpPr>
        <p:spPr>
          <a:xfrm>
            <a:off x="50" y="325825"/>
            <a:ext cx="17775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DATA SET PRESENTATION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PROBLEMATIC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EXPLORATORY DATA ANALYSIS 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PREPROCESSING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MODEL BUILDING: TEST &amp; TRAIN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b="1" sz="15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6" name="Google Shape;26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875" y="4516186"/>
            <a:ext cx="587525" cy="57488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2"/>
          <p:cNvSpPr txBox="1"/>
          <p:nvPr/>
        </p:nvSpPr>
        <p:spPr>
          <a:xfrm>
            <a:off x="1777550" y="1711500"/>
            <a:ext cx="7366500" cy="17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After testing differents models, 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 have noted that the logistic regression model is able to recognize the coffee's origin at 76% from its characteristics, without Overfitting.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35950" cy="5277676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3"/>
          <p:cNvSpPr txBox="1"/>
          <p:nvPr/>
        </p:nvSpPr>
        <p:spPr>
          <a:xfrm>
            <a:off x="823450" y="1652175"/>
            <a:ext cx="7719300" cy="800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2000"/>
              </a:srgbClr>
            </a:outerShdw>
          </a:effectLst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fr" sz="40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rPr>
              <a:t>Thanks !</a:t>
            </a:r>
            <a:endParaRPr sz="4000">
              <a:solidFill>
                <a:schemeClr val="dk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274" name="Google Shape;2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13" y="3851613"/>
            <a:ext cx="1114425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625" y="4108800"/>
            <a:ext cx="1576050" cy="103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 amt="66000"/>
          </a:blip>
          <a:srcRect b="0" l="0" r="62132" t="0"/>
          <a:stretch/>
        </p:blipFill>
        <p:spPr>
          <a:xfrm>
            <a:off x="-1" y="0"/>
            <a:ext cx="17774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50" y="325825"/>
            <a:ext cx="17775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DATA SET PRESENTATION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PROBLEMATIC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EXPLORATORY DATA ANALYSIS 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PREPROCESSING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MODEL BUILDING: TEST &amp; TRAIN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875" y="4516186"/>
            <a:ext cx="587525" cy="57488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1777450" y="376500"/>
            <a:ext cx="73665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From the retail dataset of fictitious coffee chains.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 wanted to predict the origin of a coffee based on its characteristics....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1777450" y="1508200"/>
            <a:ext cx="73665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BUSINESS </a:t>
            </a:r>
            <a:endParaRPr b="1" sz="2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APPLICATION</a:t>
            </a:r>
            <a:endParaRPr b="1" sz="2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5149150" y="2629125"/>
            <a:ext cx="623100" cy="1017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0D0D0D"/>
              </a:highlight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1777450" y="3750050"/>
            <a:ext cx="73665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Customer Experience Improvement</a:t>
            </a:r>
            <a:endParaRPr sz="2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/>
          <p:cNvPicPr preferRelativeResize="0"/>
          <p:nvPr/>
        </p:nvPicPr>
        <p:blipFill rotWithShape="1">
          <a:blip r:embed="rId3">
            <a:alphaModFix amt="66000"/>
          </a:blip>
          <a:srcRect b="0" l="0" r="62132" t="0"/>
          <a:stretch/>
        </p:blipFill>
        <p:spPr>
          <a:xfrm>
            <a:off x="-1" y="0"/>
            <a:ext cx="17774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50" y="325825"/>
            <a:ext cx="1777500" cy="40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 SET PRESENTATION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PROBLEMATIC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EXPLORATORY DATA ANALYSIS 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PREPROCESSING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MODEL BUILDING: TEST &amp; TRAIN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875" y="4516186"/>
            <a:ext cx="587525" cy="57488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6852900" y="4449025"/>
            <a:ext cx="22911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u="sng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Source: Kaggle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1975350" y="129150"/>
            <a:ext cx="580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File: </a:t>
            </a:r>
            <a:r>
              <a:rPr b="1" lang="fr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Coffee Quality Data (CQI May-2023)</a:t>
            </a:r>
            <a:endParaRPr b="1" sz="2700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1861025" y="558850"/>
            <a:ext cx="73665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lang="f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208 lines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lang="f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41 columns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75349" y="1136550"/>
            <a:ext cx="6983475" cy="323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7"/>
          <p:cNvPicPr preferRelativeResize="0"/>
          <p:nvPr/>
        </p:nvPicPr>
        <p:blipFill rotWithShape="1">
          <a:blip r:embed="rId3">
            <a:alphaModFix amt="66000"/>
          </a:blip>
          <a:srcRect b="0" l="0" r="62132" t="0"/>
          <a:stretch/>
        </p:blipFill>
        <p:spPr>
          <a:xfrm>
            <a:off x="-1" y="0"/>
            <a:ext cx="17774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50" y="325825"/>
            <a:ext cx="1777500" cy="40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DATA SET PRESENTATION</a:t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PROBLEMATIC</a:t>
            </a:r>
            <a:endParaRPr b="1" sz="15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EXPLORATORY DATA ANALYSIS 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PREPROCESSING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MODEL BUILDING: TEST &amp; TRAIN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875" y="4516186"/>
            <a:ext cx="587525" cy="57488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1777450" y="0"/>
            <a:ext cx="73665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From the characteristics of coffee, can we predict its origin?</a:t>
            </a:r>
            <a:endParaRPr i="1" sz="4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 amt="66000"/>
          </a:blip>
          <a:srcRect b="0" l="0" r="62132" t="0"/>
          <a:stretch/>
        </p:blipFill>
        <p:spPr>
          <a:xfrm>
            <a:off x="-1" y="0"/>
            <a:ext cx="17774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/>
        </p:nvSpPr>
        <p:spPr>
          <a:xfrm>
            <a:off x="50" y="325825"/>
            <a:ext cx="1777500" cy="40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DATA SET PRESE</a:t>
            </a: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NTATION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PROBLEMATIC</a:t>
            </a:r>
            <a:endParaRPr b="1" sz="15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EXPLORATORY DATA ANALYSIS </a:t>
            </a:r>
            <a:endParaRPr b="1" sz="15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PREPROCESSING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MODEL BUILDING: TEST &amp; TRAIN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875" y="4516186"/>
            <a:ext cx="587525" cy="574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1077" y="858550"/>
            <a:ext cx="6519451" cy="230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/>
        </p:nvSpPr>
        <p:spPr>
          <a:xfrm>
            <a:off x="1777550" y="3522675"/>
            <a:ext cx="73665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ctr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fr" sz="16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Import of libraries and functions that we will need</a:t>
            </a:r>
            <a:endParaRPr b="1" i="1" sz="16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9"/>
          <p:cNvPicPr preferRelativeResize="0"/>
          <p:nvPr/>
        </p:nvPicPr>
        <p:blipFill rotWithShape="1">
          <a:blip r:embed="rId3">
            <a:alphaModFix amt="66000"/>
          </a:blip>
          <a:srcRect b="0" l="0" r="62132" t="0"/>
          <a:stretch/>
        </p:blipFill>
        <p:spPr>
          <a:xfrm>
            <a:off x="-1" y="0"/>
            <a:ext cx="17774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/>
        </p:nvSpPr>
        <p:spPr>
          <a:xfrm>
            <a:off x="50" y="325825"/>
            <a:ext cx="1777500" cy="40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DATA SET PRESENTATION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PROBLEMATIC</a:t>
            </a:r>
            <a:endParaRPr b="1" sz="15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EXPLORATORY DATA ANALYSIS </a:t>
            </a:r>
            <a:endParaRPr b="1" sz="15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PREPROCESSING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MODEL BUILDING: TEST &amp; TRAIN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875" y="4516186"/>
            <a:ext cx="587525" cy="57488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/>
        </p:nvSpPr>
        <p:spPr>
          <a:xfrm>
            <a:off x="1777550" y="4216225"/>
            <a:ext cx="73665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fr" sz="13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These first 7 countries represent more than 70% of total production ( 71.01449275362319) :</a:t>
            </a:r>
            <a:endParaRPr b="1" i="1" sz="13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fr" sz="13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Taiwan, Guatelama, Colombia, Honduras, Thailand, Ethiopia, Brazil</a:t>
            </a:r>
            <a:endParaRPr b="1" i="1" sz="13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8875" y="368925"/>
            <a:ext cx="5223845" cy="375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0"/>
          <p:cNvPicPr preferRelativeResize="0"/>
          <p:nvPr/>
        </p:nvPicPr>
        <p:blipFill rotWithShape="1">
          <a:blip r:embed="rId3">
            <a:alphaModFix amt="66000"/>
          </a:blip>
          <a:srcRect b="0" l="0" r="62132" t="0"/>
          <a:stretch/>
        </p:blipFill>
        <p:spPr>
          <a:xfrm>
            <a:off x="-1" y="0"/>
            <a:ext cx="17774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/>
        </p:nvSpPr>
        <p:spPr>
          <a:xfrm>
            <a:off x="50" y="325825"/>
            <a:ext cx="1777500" cy="40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DATA SET PRESENTATION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PROBLEMATIC</a:t>
            </a:r>
            <a:endParaRPr b="1" sz="15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EXPLORATORY DATA ANALYSIS </a:t>
            </a:r>
            <a:endParaRPr b="1" sz="15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PREPROCESSING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MODEL BUILDING: TEST &amp; TRAIN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875" y="4516186"/>
            <a:ext cx="587525" cy="57488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/>
        </p:nvSpPr>
        <p:spPr>
          <a:xfrm>
            <a:off x="1777550" y="4216225"/>
            <a:ext cx="73665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fr" sz="13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Visualization of these results in graph form</a:t>
            </a:r>
            <a:endParaRPr b="1" i="1" sz="13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7275" y="1539203"/>
            <a:ext cx="4494649" cy="254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83838" y="320250"/>
            <a:ext cx="6801525" cy="9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CECEC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1"/>
          <p:cNvPicPr preferRelativeResize="0"/>
          <p:nvPr/>
        </p:nvPicPr>
        <p:blipFill rotWithShape="1">
          <a:blip r:embed="rId3">
            <a:alphaModFix amt="66000"/>
          </a:blip>
          <a:srcRect b="0" l="0" r="62132" t="0"/>
          <a:stretch/>
        </p:blipFill>
        <p:spPr>
          <a:xfrm>
            <a:off x="-1" y="0"/>
            <a:ext cx="17774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/>
        </p:nvSpPr>
        <p:spPr>
          <a:xfrm>
            <a:off x="50" y="325825"/>
            <a:ext cx="1777500" cy="40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DATA SET PRESENTATION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PROBLEMATIC</a:t>
            </a:r>
            <a:endParaRPr b="1" sz="15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EXPLORATORY DATA ANALYSIS </a:t>
            </a:r>
            <a:endParaRPr b="1" sz="15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PREPROCESSING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MODEL BUILDING: TEST &amp; TRAIN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endParaRPr b="1" sz="15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875" y="4516186"/>
            <a:ext cx="587525" cy="57488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/>
        </p:nvSpPr>
        <p:spPr>
          <a:xfrm>
            <a:off x="1777550" y="4216225"/>
            <a:ext cx="73665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fr" sz="13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Representation of these results in graph form with Other.</a:t>
            </a:r>
            <a:endParaRPr b="1" i="1" sz="13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fr" sz="1300">
                <a:solidFill>
                  <a:srgbClr val="0D0D0D"/>
                </a:solidFill>
                <a:latin typeface="Roboto"/>
                <a:ea typeface="Roboto"/>
                <a:cs typeface="Roboto"/>
                <a:sym typeface="Roboto"/>
              </a:rPr>
              <a:t>Other represents 30% of lines and comes in second position after Taiwan</a:t>
            </a:r>
            <a:endParaRPr b="1" i="1" sz="1300">
              <a:solidFill>
                <a:srgbClr val="0D0D0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8175" y="320225"/>
            <a:ext cx="6065250" cy="147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5563" y="1901034"/>
            <a:ext cx="3350476" cy="22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515137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